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31" r:id="rId3"/>
    <p:sldId id="278" r:id="rId4"/>
    <p:sldId id="332" r:id="rId5"/>
    <p:sldId id="333" r:id="rId6"/>
    <p:sldId id="334" r:id="rId7"/>
    <p:sldId id="335" r:id="rId8"/>
    <p:sldId id="336" r:id="rId9"/>
    <p:sldId id="323" r:id="rId10"/>
    <p:sldId id="337" r:id="rId11"/>
    <p:sldId id="338" r:id="rId12"/>
    <p:sldId id="339" r:id="rId13"/>
    <p:sldId id="340" r:id="rId14"/>
    <p:sldId id="341" r:id="rId15"/>
    <p:sldId id="342" r:id="rId16"/>
    <p:sldId id="343" r:id="rId17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 smtClean="0"/>
              <a:t>Klik om de ondertitelstijl van het model te bewerken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21-5-2019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1927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21-5-2019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72719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79712" y="332656"/>
            <a:ext cx="6645424" cy="648072"/>
          </a:xfrm>
        </p:spPr>
        <p:txBody>
          <a:bodyPr>
            <a:noAutofit/>
          </a:bodyPr>
          <a:lstStyle>
            <a:lvl1pPr algn="l">
              <a:defRPr sz="28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051720" y="1196752"/>
            <a:ext cx="6635080" cy="4929411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21-5-2019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76883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>
            <a:normAutofit/>
          </a:bodyPr>
          <a:lstStyle>
            <a:lvl1pPr algn="l">
              <a:defRPr sz="36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dirty="0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21-5-2019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573387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21-5-2019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437833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21-5-2019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24101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21-5-2019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942562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21-5-2019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4592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21-5-2019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71061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21-5-2019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4550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FED390-F77C-4CDE-BB93-EE6416285244}" type="datetimeFigureOut">
              <a:rPr lang="nl-NL" smtClean="0"/>
              <a:t>21-5-2019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3308CA-A037-474B-AA6E-6C7C048F3532}" type="slidenum">
              <a:rPr lang="nl-NL" smtClean="0"/>
              <a:t>‹nr.›</a:t>
            </a:fld>
            <a:endParaRPr lang="nl-NL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2413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9644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2413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kstvak 1"/>
          <p:cNvSpPr txBox="1"/>
          <p:nvPr/>
        </p:nvSpPr>
        <p:spPr>
          <a:xfrm>
            <a:off x="899592" y="908720"/>
            <a:ext cx="756084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000" dirty="0" smtClean="0"/>
              <a:t>LG42 IBS2.4 Communiceren</a:t>
            </a:r>
          </a:p>
          <a:p>
            <a:r>
              <a:rPr lang="nl-NL" sz="4000" dirty="0" smtClean="0"/>
              <a:t>SWOT – les </a:t>
            </a:r>
            <a:r>
              <a:rPr lang="nl-NL" sz="4000" dirty="0" smtClean="0"/>
              <a:t>2</a:t>
            </a:r>
            <a:endParaRPr lang="nl-NL" sz="4000" dirty="0"/>
          </a:p>
        </p:txBody>
      </p:sp>
    </p:spTree>
    <p:extLst>
      <p:ext uri="{BB962C8B-B14F-4D97-AF65-F5344CB8AC3E}">
        <p14:creationId xmlns:p14="http://schemas.microsoft.com/office/powerpoint/2010/main" val="4240300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Doelgroepen en behoeften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Doelgroep: (mogelijke) groep afnemers van een product of dienst, waarop het bedrijf zich richt.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Behoefte: dat wat de klanten nodig heeft.</a:t>
            </a:r>
          </a:p>
        </p:txBody>
      </p:sp>
    </p:spTree>
    <p:extLst>
      <p:ext uri="{BB962C8B-B14F-4D97-AF65-F5344CB8AC3E}">
        <p14:creationId xmlns:p14="http://schemas.microsoft.com/office/powerpoint/2010/main" val="260376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Doelgroepen onderscheiden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nl-NL" dirty="0" smtClean="0"/>
          </a:p>
          <a:p>
            <a:endParaRPr lang="nl-NL" dirty="0"/>
          </a:p>
          <a:p>
            <a:r>
              <a:rPr lang="nl-NL" dirty="0" smtClean="0"/>
              <a:t>Wie zijn de afnemers nu?</a:t>
            </a:r>
          </a:p>
          <a:p>
            <a:pPr lvl="1"/>
            <a:r>
              <a:rPr lang="nl-NL" dirty="0" smtClean="0"/>
              <a:t>Evt. hoofd- en subdoelgroepen onderscheiden</a:t>
            </a:r>
          </a:p>
          <a:p>
            <a:pPr lvl="1"/>
            <a:r>
              <a:rPr lang="nl-NL" dirty="0" smtClean="0"/>
              <a:t>Wie zouden nog meer jouw doelgroepen kunnen zijn?</a:t>
            </a:r>
          </a:p>
          <a:p>
            <a:r>
              <a:rPr lang="nl-NL" dirty="0" smtClean="0"/>
              <a:t>Waarom kopen ze jouw product of dienst?</a:t>
            </a:r>
          </a:p>
          <a:p>
            <a:r>
              <a:rPr lang="nl-NL" dirty="0" smtClean="0"/>
              <a:t>Wat is de behoefte van de doelgroep?</a:t>
            </a:r>
          </a:p>
          <a:p>
            <a:r>
              <a:rPr lang="nl-NL" dirty="0" smtClean="0"/>
              <a:t>Verandert er iets in de doelgroep?</a:t>
            </a:r>
          </a:p>
          <a:p>
            <a:r>
              <a:rPr lang="nl-NL" dirty="0" smtClean="0"/>
              <a:t>Andere/nieuwe doelgroepen?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72977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Doelgroep beschrijven</a:t>
            </a:r>
            <a:endParaRPr lang="nl-NL" dirty="0"/>
          </a:p>
        </p:txBody>
      </p:sp>
      <p:sp>
        <p:nvSpPr>
          <p:cNvPr id="5" name="Tijdelijke aanduiding voor inhoud 2"/>
          <p:cNvSpPr txBox="1">
            <a:spLocks/>
          </p:cNvSpPr>
          <p:nvPr/>
        </p:nvSpPr>
        <p:spPr>
          <a:xfrm>
            <a:off x="609600" y="1752600"/>
            <a:ext cx="8229600" cy="434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r>
              <a:rPr lang="nl-NL" dirty="0" smtClean="0">
                <a:solidFill>
                  <a:schemeClr val="tx1"/>
                </a:solidFill>
              </a:rPr>
              <a:t>Demografische gegevens.</a:t>
            </a:r>
          </a:p>
          <a:p>
            <a:pPr lvl="1"/>
            <a:r>
              <a:rPr lang="nl-NL" dirty="0" smtClean="0">
                <a:solidFill>
                  <a:schemeClr val="tx1"/>
                </a:solidFill>
              </a:rPr>
              <a:t>Leeftijd, opleiding, inkomen, woonplaats.</a:t>
            </a:r>
          </a:p>
          <a:p>
            <a:pPr lvl="1"/>
            <a:endParaRPr lang="nl-NL" dirty="0">
              <a:solidFill>
                <a:schemeClr val="tx1"/>
              </a:solidFill>
            </a:endParaRPr>
          </a:p>
          <a:p>
            <a:pPr marL="457200" lvl="1" indent="0">
              <a:buNone/>
            </a:pPr>
            <a:endParaRPr lang="nl-NL" dirty="0" smtClean="0">
              <a:solidFill>
                <a:schemeClr val="tx1"/>
              </a:solidFill>
            </a:endParaRPr>
          </a:p>
          <a:p>
            <a:r>
              <a:rPr lang="nl-NL" dirty="0" smtClean="0">
                <a:solidFill>
                  <a:schemeClr val="tx1"/>
                </a:solidFill>
              </a:rPr>
              <a:t>Geef kenmerken en ontwikkelingen van de doelgroep.</a:t>
            </a:r>
          </a:p>
          <a:p>
            <a:pPr lvl="1"/>
            <a:r>
              <a:rPr lang="nl-NL" dirty="0" smtClean="0">
                <a:solidFill>
                  <a:schemeClr val="tx1"/>
                </a:solidFill>
              </a:rPr>
              <a:t>De doelgroep schaft ons product één keer per 15 jaar aan.</a:t>
            </a:r>
          </a:p>
          <a:p>
            <a:pPr lvl="1"/>
            <a:r>
              <a:rPr lang="nl-NL" dirty="0" smtClean="0">
                <a:solidFill>
                  <a:schemeClr val="tx1"/>
                </a:solidFill>
              </a:rPr>
              <a:t>Klanten willen steeds minder uitgeven.</a:t>
            </a:r>
          </a:p>
          <a:p>
            <a:pPr lvl="1"/>
            <a:r>
              <a:rPr lang="nl-NL" dirty="0" smtClean="0">
                <a:solidFill>
                  <a:schemeClr val="tx1"/>
                </a:solidFill>
              </a:rPr>
              <a:t>Ze komen wekelijks bij ons binnen</a:t>
            </a:r>
          </a:p>
          <a:p>
            <a:pPr lvl="1"/>
            <a:r>
              <a:rPr lang="nl-NL" dirty="0" smtClean="0">
                <a:solidFill>
                  <a:schemeClr val="tx1"/>
                </a:solidFill>
              </a:rPr>
              <a:t>Gericht op de laagste prijs.</a:t>
            </a:r>
          </a:p>
          <a:p>
            <a:pPr lvl="1"/>
            <a:endParaRPr lang="nl-NL" dirty="0"/>
          </a:p>
          <a:p>
            <a:endParaRPr lang="nl-NL" dirty="0" smtClean="0"/>
          </a:p>
          <a:p>
            <a:pPr lvl="1"/>
            <a:endParaRPr lang="nl-NL" dirty="0" smtClean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145840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Doelgroep </a:t>
            </a:r>
            <a:r>
              <a:rPr lang="nl-NL" dirty="0" smtClean="0"/>
              <a:t>bepalen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281339"/>
          </a:xfrm>
        </p:spPr>
        <p:txBody>
          <a:bodyPr/>
          <a:lstStyle/>
          <a:p>
            <a:r>
              <a:rPr lang="nl-NL" dirty="0"/>
              <a:t>Is de huidige doelgroep een bewuste keuze?</a:t>
            </a:r>
          </a:p>
          <a:p>
            <a:r>
              <a:rPr lang="nl-NL" dirty="0"/>
              <a:t>Wie wil ik dat mijn doelgroep is?</a:t>
            </a:r>
          </a:p>
          <a:p>
            <a:pPr lvl="1"/>
            <a:r>
              <a:rPr lang="nl-NL" dirty="0"/>
              <a:t>Wie brengt winst?</a:t>
            </a:r>
          </a:p>
          <a:p>
            <a:r>
              <a:rPr lang="nl-NL" dirty="0" smtClean="0"/>
              <a:t>Klanttentrouw</a:t>
            </a:r>
          </a:p>
          <a:p>
            <a:r>
              <a:rPr lang="nl-NL" dirty="0" smtClean="0"/>
              <a:t>Klanttevredenheid</a:t>
            </a:r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499905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052" y="404664"/>
            <a:ext cx="8598428" cy="60787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71354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73154"/>
            <a:ext cx="6019691" cy="65241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53531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Succes!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nl-NL" dirty="0"/>
              <a:t>De onderdelen.</a:t>
            </a:r>
          </a:p>
          <a:p>
            <a:pPr marL="0" indent="0">
              <a:buNone/>
            </a:pPr>
            <a:r>
              <a:rPr lang="nl-NL" dirty="0"/>
              <a:t> </a:t>
            </a:r>
          </a:p>
          <a:p>
            <a:pPr marL="0" lvl="0" indent="0">
              <a:buNone/>
            </a:pPr>
            <a:r>
              <a:rPr lang="nl-NL" dirty="0" smtClean="0"/>
              <a:t>(Inleiding)</a:t>
            </a:r>
            <a:endParaRPr lang="nl-NL" dirty="0"/>
          </a:p>
          <a:p>
            <a:pPr marL="0" lvl="0" indent="0">
              <a:buNone/>
            </a:pPr>
            <a:r>
              <a:rPr lang="nl-NL" dirty="0" smtClean="0"/>
              <a:t>1. Korte </a:t>
            </a:r>
            <a:r>
              <a:rPr lang="nl-NL" dirty="0"/>
              <a:t>omschrijving bedrijf</a:t>
            </a:r>
          </a:p>
          <a:p>
            <a:pPr marL="0" lvl="0" indent="0">
              <a:buNone/>
            </a:pPr>
            <a:r>
              <a:rPr lang="nl-NL" dirty="0" smtClean="0"/>
              <a:t>2. Kennis </a:t>
            </a:r>
            <a:r>
              <a:rPr lang="nl-NL" dirty="0"/>
              <a:t>van de branche</a:t>
            </a:r>
          </a:p>
          <a:p>
            <a:pPr lvl="1"/>
            <a:r>
              <a:rPr lang="nl-NL" dirty="0"/>
              <a:t>Branche</a:t>
            </a:r>
          </a:p>
          <a:p>
            <a:pPr lvl="1"/>
            <a:r>
              <a:rPr lang="nl-NL" dirty="0"/>
              <a:t>Branchevereniging</a:t>
            </a:r>
          </a:p>
          <a:p>
            <a:pPr lvl="1"/>
            <a:r>
              <a:rPr lang="nl-NL" dirty="0"/>
              <a:t>Trends</a:t>
            </a:r>
          </a:p>
          <a:p>
            <a:pPr marL="0" lvl="0" indent="0">
              <a:buNone/>
            </a:pPr>
            <a:r>
              <a:rPr lang="nl-NL" dirty="0" smtClean="0"/>
              <a:t>3. Omgevingsanalyse</a:t>
            </a:r>
            <a:endParaRPr lang="nl-NL" dirty="0"/>
          </a:p>
          <a:p>
            <a:pPr lvl="1"/>
            <a:r>
              <a:rPr lang="nl-NL" dirty="0"/>
              <a:t>Omgeving bedrijf</a:t>
            </a:r>
          </a:p>
          <a:p>
            <a:pPr lvl="1"/>
            <a:r>
              <a:rPr lang="nl-NL" dirty="0"/>
              <a:t>Mogelijkheden/onmogelijkheden</a:t>
            </a:r>
          </a:p>
          <a:p>
            <a:pPr marL="0" lvl="0" indent="0">
              <a:buNone/>
            </a:pPr>
            <a:r>
              <a:rPr lang="nl-NL" dirty="0" smtClean="0"/>
              <a:t>4. Doelgroepenanalyse</a:t>
            </a:r>
            <a:endParaRPr lang="nl-NL" dirty="0"/>
          </a:p>
          <a:p>
            <a:pPr lvl="1"/>
            <a:r>
              <a:rPr lang="nl-NL" dirty="0"/>
              <a:t>Wie zijn de (potentiële) klanten</a:t>
            </a:r>
          </a:p>
          <a:p>
            <a:pPr lvl="1"/>
            <a:r>
              <a:rPr lang="nl-NL" dirty="0"/>
              <a:t>Wat is hun behoefte</a:t>
            </a:r>
          </a:p>
          <a:p>
            <a:pPr lvl="1"/>
            <a:r>
              <a:rPr lang="nl-NL" dirty="0"/>
              <a:t>Klanttevredenheid</a:t>
            </a: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047701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Onderdelen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Eerste </a:t>
            </a:r>
            <a:r>
              <a:rPr lang="nl-NL" dirty="0"/>
              <a:t>uur</a:t>
            </a:r>
          </a:p>
          <a:p>
            <a:pPr>
              <a:buFontTx/>
              <a:buChar char="-"/>
            </a:pPr>
            <a:r>
              <a:rPr lang="nl-NL" dirty="0"/>
              <a:t>Bedrijfseconomie – </a:t>
            </a:r>
            <a:r>
              <a:rPr lang="nl-NL" dirty="0" smtClean="0"/>
              <a:t>SWOT-analyse</a:t>
            </a:r>
          </a:p>
          <a:p>
            <a:pPr>
              <a:buFontTx/>
              <a:buChar char="-"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Tweede uur</a:t>
            </a:r>
          </a:p>
          <a:p>
            <a:pPr>
              <a:buFontTx/>
              <a:buChar char="-"/>
            </a:pPr>
            <a:r>
              <a:rPr lang="nl-NL" dirty="0" smtClean="0"/>
              <a:t>Bedrijfseconomie – balans &amp; exploitatie</a:t>
            </a: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63120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Wat gaan we vandaag doen?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Tweede les analyseren</a:t>
            </a:r>
          </a:p>
          <a:p>
            <a:pPr lvl="1"/>
            <a:r>
              <a:rPr lang="nl-NL" dirty="0"/>
              <a:t>Afmaken vorige week.</a:t>
            </a:r>
          </a:p>
          <a:p>
            <a:pPr lvl="2"/>
            <a:r>
              <a:rPr lang="nl-NL" dirty="0"/>
              <a:t>Korte omschrijving bedrijf</a:t>
            </a:r>
          </a:p>
          <a:p>
            <a:pPr lvl="2"/>
            <a:r>
              <a:rPr lang="nl-NL" dirty="0" smtClean="0"/>
              <a:t>Brancheverkenning</a:t>
            </a:r>
          </a:p>
          <a:p>
            <a:pPr lvl="3"/>
            <a:r>
              <a:rPr lang="nl-NL" dirty="0" smtClean="0"/>
              <a:t>Branchevereniging</a:t>
            </a:r>
          </a:p>
          <a:p>
            <a:pPr lvl="3"/>
            <a:r>
              <a:rPr lang="nl-NL" dirty="0" smtClean="0"/>
              <a:t>4 trends in de sector met bron</a:t>
            </a:r>
            <a:endParaRPr lang="nl-NL" dirty="0"/>
          </a:p>
          <a:p>
            <a:pPr lvl="1"/>
            <a:r>
              <a:rPr lang="nl-NL" dirty="0"/>
              <a:t>Deze week</a:t>
            </a:r>
          </a:p>
          <a:p>
            <a:pPr lvl="2"/>
            <a:r>
              <a:rPr lang="nl-NL" dirty="0" smtClean="0"/>
              <a:t>Omgevingsanalyse</a:t>
            </a:r>
          </a:p>
          <a:p>
            <a:pPr lvl="2"/>
            <a:r>
              <a:rPr lang="nl-NL" dirty="0" err="1" smtClean="0"/>
              <a:t>Doelgroepanalyse</a:t>
            </a:r>
            <a:endParaRPr lang="nl-NL" dirty="0"/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099101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Omgevingsanalyse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Bestemmingsplan</a:t>
            </a:r>
          </a:p>
          <a:p>
            <a:pPr lvl="1"/>
            <a:r>
              <a:rPr lang="nl-NL" dirty="0"/>
              <a:t>Omgeving</a:t>
            </a:r>
          </a:p>
          <a:p>
            <a:pPr lvl="1"/>
            <a:r>
              <a:rPr lang="nl-NL" dirty="0" smtClean="0"/>
              <a:t>Eigen kavel</a:t>
            </a:r>
          </a:p>
          <a:p>
            <a:pPr lvl="1"/>
            <a:r>
              <a:rPr lang="nl-NL" dirty="0" smtClean="0"/>
              <a:t>Conclusies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1059991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Omgeving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Beschrijf de omgeving van jouw bedrijf.</a:t>
            </a:r>
          </a:p>
          <a:p>
            <a:pPr lvl="1"/>
            <a:r>
              <a:rPr lang="nl-NL" dirty="0" smtClean="0"/>
              <a:t>Google </a:t>
            </a:r>
            <a:r>
              <a:rPr lang="nl-NL" dirty="0" err="1" smtClean="0"/>
              <a:t>maps</a:t>
            </a:r>
            <a:r>
              <a:rPr lang="nl-NL" dirty="0" smtClean="0"/>
              <a:t>.</a:t>
            </a:r>
          </a:p>
          <a:p>
            <a:pPr lvl="1"/>
            <a:r>
              <a:rPr lang="nl-NL" dirty="0" smtClean="0"/>
              <a:t>Ontwikkelingen?</a:t>
            </a:r>
          </a:p>
          <a:p>
            <a:pPr lvl="1"/>
            <a:r>
              <a:rPr lang="nl-NL" dirty="0" smtClean="0"/>
              <a:t>Gevolgen bedrijf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0909916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Bestemmingsplan (Eigen kavel)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www.ruimtelijkeplannen.nl</a:t>
            </a: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7624" y="2394142"/>
            <a:ext cx="5553075" cy="3752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82371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Bestemmingsplan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763688" y="1196752"/>
            <a:ext cx="6923112" cy="4929411"/>
          </a:xfrm>
        </p:spPr>
        <p:txBody>
          <a:bodyPr/>
          <a:lstStyle/>
          <a:p>
            <a:pPr>
              <a:buFontTx/>
              <a:buChar char="-"/>
            </a:pPr>
            <a:r>
              <a:rPr lang="nl-NL" dirty="0" smtClean="0"/>
              <a:t>Met uitleg (en dus een legenda)</a:t>
            </a:r>
          </a:p>
          <a:p>
            <a:pPr>
              <a:buFontTx/>
              <a:buChar char="-"/>
            </a:pPr>
            <a:r>
              <a:rPr lang="nl-NL" dirty="0" smtClean="0"/>
              <a:t>Gecombineerd met de werkelijke situatie (foto Google </a:t>
            </a:r>
            <a:r>
              <a:rPr lang="nl-NL" dirty="0"/>
              <a:t>E</a:t>
            </a:r>
            <a:r>
              <a:rPr lang="nl-NL" dirty="0" smtClean="0"/>
              <a:t>arth bijvoorbeeld)</a:t>
            </a:r>
          </a:p>
          <a:p>
            <a:pPr>
              <a:buFontTx/>
              <a:buChar char="-"/>
            </a:pPr>
            <a:r>
              <a:rPr lang="nl-NL" dirty="0" smtClean="0"/>
              <a:t>Hoeveel ruimte is er nog?</a:t>
            </a:r>
          </a:p>
          <a:p>
            <a:pPr>
              <a:buFontTx/>
              <a:buChar char="-"/>
            </a:pPr>
            <a:r>
              <a:rPr lang="nl-NL" dirty="0" smtClean="0"/>
              <a:t>Wat wil de loonwerker?</a:t>
            </a:r>
          </a:p>
          <a:p>
            <a:pPr>
              <a:buFontTx/>
              <a:buChar char="-"/>
            </a:pP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3648" y="3789040"/>
            <a:ext cx="6629400" cy="2819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71418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nl-NL" dirty="0" smtClean="0"/>
              <a:t>Aan de gang</a:t>
            </a:r>
          </a:p>
          <a:p>
            <a:pPr marL="514350" indent="-514350">
              <a:buFont typeface="+mj-lt"/>
              <a:buAutoNum type="arabicPeriod"/>
            </a:pPr>
            <a:endParaRPr lang="nl-NL" dirty="0"/>
          </a:p>
          <a:p>
            <a:pPr marL="514350" lvl="0" indent="-514350">
              <a:buFont typeface="+mj-lt"/>
              <a:buAutoNum type="arabicPeriod"/>
            </a:pPr>
            <a:r>
              <a:rPr lang="nl-NL" dirty="0" smtClean="0"/>
              <a:t>Inleiding</a:t>
            </a:r>
          </a:p>
          <a:p>
            <a:pPr marL="514350" lvl="0" indent="-514350">
              <a:buFont typeface="+mj-lt"/>
              <a:buAutoNum type="arabicPeriod"/>
            </a:pPr>
            <a:r>
              <a:rPr lang="nl-NL" dirty="0" smtClean="0"/>
              <a:t>Korte </a:t>
            </a:r>
            <a:r>
              <a:rPr lang="nl-NL" dirty="0"/>
              <a:t>omschrijving bedrijf</a:t>
            </a:r>
          </a:p>
          <a:p>
            <a:pPr marL="514350" lvl="0" indent="-514350">
              <a:buFont typeface="+mj-lt"/>
              <a:buAutoNum type="arabicPeriod"/>
            </a:pPr>
            <a:r>
              <a:rPr lang="nl-NL" dirty="0" smtClean="0"/>
              <a:t>Kennis van de branche</a:t>
            </a:r>
          </a:p>
          <a:p>
            <a:pPr marL="914400" lvl="1" indent="-457200">
              <a:buFont typeface="+mj-lt"/>
              <a:buAutoNum type="arabicPeriod"/>
            </a:pPr>
            <a:r>
              <a:rPr lang="nl-NL" dirty="0" smtClean="0"/>
              <a:t>Branche</a:t>
            </a:r>
            <a:endParaRPr lang="nl-NL" dirty="0"/>
          </a:p>
          <a:p>
            <a:pPr marL="914400" lvl="1" indent="-457200">
              <a:buFont typeface="+mj-lt"/>
              <a:buAutoNum type="arabicPeriod"/>
            </a:pPr>
            <a:r>
              <a:rPr lang="nl-NL" dirty="0"/>
              <a:t>Branchevereniging</a:t>
            </a:r>
          </a:p>
          <a:p>
            <a:pPr marL="914400" lvl="1" indent="-457200">
              <a:buFont typeface="+mj-lt"/>
              <a:buAutoNum type="arabicPeriod"/>
            </a:pPr>
            <a:r>
              <a:rPr lang="nl-NL" dirty="0"/>
              <a:t>Trends</a:t>
            </a:r>
          </a:p>
          <a:p>
            <a:pPr marL="514350" lvl="0" indent="-514350">
              <a:buFont typeface="+mj-lt"/>
              <a:buAutoNum type="arabicPeriod"/>
            </a:pPr>
            <a:r>
              <a:rPr lang="nl-NL" dirty="0"/>
              <a:t>Omgevingsanalyse</a:t>
            </a:r>
          </a:p>
          <a:p>
            <a:pPr marL="914400" lvl="1" indent="-457200">
              <a:buFont typeface="+mj-lt"/>
              <a:buAutoNum type="arabicPeriod"/>
            </a:pPr>
            <a:r>
              <a:rPr lang="nl-NL" dirty="0"/>
              <a:t>Omgeving bedrijf</a:t>
            </a:r>
          </a:p>
          <a:p>
            <a:pPr marL="914400" lvl="1" indent="-457200">
              <a:buFont typeface="+mj-lt"/>
              <a:buAutoNum type="arabicPeriod"/>
            </a:pPr>
            <a:r>
              <a:rPr lang="nl-NL" dirty="0"/>
              <a:t>Mogelijkheden/onmogelijkheden</a:t>
            </a:r>
          </a:p>
          <a:p>
            <a:pPr marL="514350" indent="-514350">
              <a:buFont typeface="+mj-lt"/>
              <a:buAutoNum type="arabicPeriod"/>
            </a:pPr>
            <a:endParaRPr lang="nl-NL" dirty="0" smtClean="0"/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732262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Volgende onderwerp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err="1" smtClean="0"/>
              <a:t>Doelgroepanalyse</a:t>
            </a:r>
            <a:endParaRPr lang="nl-NL" dirty="0" smtClean="0"/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54652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1943</TotalTime>
  <Words>288</Words>
  <Application>Microsoft Office PowerPoint</Application>
  <PresentationFormat>Diavoorstelling (4:3)</PresentationFormat>
  <Paragraphs>96</Paragraphs>
  <Slides>16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16</vt:i4>
      </vt:variant>
    </vt:vector>
  </HeadingPairs>
  <TitlesOfParts>
    <vt:vector size="20" baseType="lpstr">
      <vt:lpstr>Arial</vt:lpstr>
      <vt:lpstr>Calibri</vt:lpstr>
      <vt:lpstr>Courier New</vt:lpstr>
      <vt:lpstr>Kantoorthema</vt:lpstr>
      <vt:lpstr>PowerPoint-presentatie</vt:lpstr>
      <vt:lpstr>Onderdelen</vt:lpstr>
      <vt:lpstr>Wat gaan we vandaag doen?</vt:lpstr>
      <vt:lpstr>Omgevingsanalyse</vt:lpstr>
      <vt:lpstr>Omgeving</vt:lpstr>
      <vt:lpstr>Bestemmingsplan (Eigen kavel)</vt:lpstr>
      <vt:lpstr>Bestemmingsplan</vt:lpstr>
      <vt:lpstr>PowerPoint-presentatie</vt:lpstr>
      <vt:lpstr>Volgende onderwerp</vt:lpstr>
      <vt:lpstr>Doelgroepen en behoeften</vt:lpstr>
      <vt:lpstr>Doelgroepen onderscheiden</vt:lpstr>
      <vt:lpstr>Doelgroep beschrijven</vt:lpstr>
      <vt:lpstr>Doelgroep bepalen</vt:lpstr>
      <vt:lpstr>PowerPoint-presentatie</vt:lpstr>
      <vt:lpstr>PowerPoint-presentatie</vt:lpstr>
      <vt:lpstr>Succes!</vt:lpstr>
    </vt:vector>
  </TitlesOfParts>
  <Company>Helicon Opleidingen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Miriam Oostdijk</dc:creator>
  <cp:lastModifiedBy>Elon van  Erp</cp:lastModifiedBy>
  <cp:revision>54</cp:revision>
  <dcterms:created xsi:type="dcterms:W3CDTF">2013-11-15T15:05:42Z</dcterms:created>
  <dcterms:modified xsi:type="dcterms:W3CDTF">2019-05-21T12:27:35Z</dcterms:modified>
</cp:coreProperties>
</file>